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</p:sldIdLst>
  <p:sldSz cy="5143500" cx="9144000"/>
  <p:notesSz cx="6858000" cy="9144000"/>
  <p:embeddedFontLst>
    <p:embeddedFont>
      <p:font typeface="PT Sans Narrow"/>
      <p:regular r:id="rId68"/>
      <p:bold r:id="rId69"/>
    </p:embeddedFont>
    <p:embeddedFont>
      <p:font typeface="Roboto Mono"/>
      <p:regular r:id="rId70"/>
      <p:bold r:id="rId71"/>
      <p:italic r:id="rId72"/>
      <p:boldItalic r:id="rId73"/>
    </p:embeddedFont>
    <p:embeddedFont>
      <p:font typeface="Open Sans"/>
      <p:regular r:id="rId74"/>
      <p:bold r:id="rId75"/>
      <p:italic r:id="rId76"/>
      <p:boldItalic r:id="rId7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RobotoMono-boldItalic.fntdata"/><Relationship Id="rId72" Type="http://schemas.openxmlformats.org/officeDocument/2006/relationships/font" Target="fonts/RobotoMono-italic.fntdata"/><Relationship Id="rId31" Type="http://schemas.openxmlformats.org/officeDocument/2006/relationships/slide" Target="slides/slide26.xml"/><Relationship Id="rId75" Type="http://schemas.openxmlformats.org/officeDocument/2006/relationships/font" Target="fonts/OpenSans-bold.fntdata"/><Relationship Id="rId30" Type="http://schemas.openxmlformats.org/officeDocument/2006/relationships/slide" Target="slides/slide25.xml"/><Relationship Id="rId74" Type="http://schemas.openxmlformats.org/officeDocument/2006/relationships/font" Target="fonts/OpenSans-regular.fntdata"/><Relationship Id="rId33" Type="http://schemas.openxmlformats.org/officeDocument/2006/relationships/slide" Target="slides/slide28.xml"/><Relationship Id="rId77" Type="http://schemas.openxmlformats.org/officeDocument/2006/relationships/font" Target="fonts/OpenSans-boldItalic.fntdata"/><Relationship Id="rId32" Type="http://schemas.openxmlformats.org/officeDocument/2006/relationships/slide" Target="slides/slide27.xml"/><Relationship Id="rId76" Type="http://schemas.openxmlformats.org/officeDocument/2006/relationships/font" Target="fonts/OpenSans-italic.fntdata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font" Target="fonts/RobotoMono-bold.fntdata"/><Relationship Id="rId70" Type="http://schemas.openxmlformats.org/officeDocument/2006/relationships/font" Target="fonts/RobotoMono-regular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font" Target="fonts/PTSansNarrow-regular.fntdata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PTSansNarrow-bold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0b5879291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0b5879291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0b5879291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0b5879291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0b5879291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f0b5879291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0b5879291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0b5879291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int main() {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	vector&lt;int&gt; values(5, 66);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	for (size_t i = 0; i &lt; values.size(); ++i) {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		std::cout &lt;&lt; values[i] &lt;&lt; " ";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	}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	return 0;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}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0b5879291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f0b5879291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f0b5879291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f0b5879291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0b5879291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f0b5879291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slow :</a:t>
            </a:r>
            <a:r>
              <a:rPr lang="zh-TW"/>
              <a:t>因為如果資料很多需要集體移動，很費時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0b5879291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f0b5879291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30f70ea73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f30f70ea7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int main() {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std::vector&lt;int&gt; classScores = {85, 90, 45};  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processScores(classScores);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for (int s : classScores) std::cout &lt;&lt; s &lt;&lt; " ";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std::cout &lt;&lt; "\n";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std::vector&lt;int&gt; classScores2 = {70, 80, 90, 85, 55};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processScores(classScores2);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for (int s : classScores2) std::cout &lt;&lt; s &lt;&lt; " ";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return 0;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}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0b5879291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0b5879291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0b3ef1587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0b3ef1587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f0b5879291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f0b5879291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f0b5879291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f0b5879291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0b5879291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f0b5879291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0b5879291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f0b5879291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f0b5879291_0_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f0b5879291_0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0b5879291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0b5879291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0b5879291_0_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f0b5879291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30f70ea73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30f70ea73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int main() {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  int applePrice = getPrice("apple");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std::cout &lt;&lt; "蘋果的價格是: " &lt;&lt; applePrice &lt;&lt; " 元\n";  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   int orangePrice = getPrice("orange");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std::cout &lt;&lt; "橘子的價格是: " &lt;&lt; orangePrice &lt;&lt; " 元\n";  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    return 0;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chemeClr val="dk1"/>
                </a:solidFill>
              </a:rPr>
              <a:t>}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0b5879291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f0b5879291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0b5879291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0b5879291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0b3ef158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0b3ef158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30f70ea73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30f70ea73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f0b5879291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f0b5879291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30f70ea73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f30f70ea73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f30f70ea73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f30f70ea7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class CRational {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private: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    int m_numerator;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    int m_denominator;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public: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    CRational(int n, int d) {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        m_numerator = n;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        m_denominator = d;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      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    }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/>
              <a:t>};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30f70ea73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f30f70ea73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f0b3ef1587_3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f0b3ef1587_3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0b3ef1587_3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f0b3ef1587_3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f0b3ef1587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f0b3ef1587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f0b3ef1587_3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f0b3ef1587_3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0b3ef1587_3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f0b3ef1587_3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b3ef1587_3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f0b3ef1587_3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f0b3ef1587_3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f0b3ef1587_3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f0b3ef1587_3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f0b3ef1587_3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f0b3ef158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f0b3ef158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f0b3ef1587_3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f0b3ef1587_3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f0b3ef1587_3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f0b3ef1587_3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f0b3ef1587_3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f0b3ef1587_3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f0b3ef1587_3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3f0b3ef1587_3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f0b3ef1587_3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f0b3ef1587_3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f0b3ef1587_3_2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f0b3ef1587_3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f0b3ef1587_3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3f0b3ef1587_3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0b587929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0b587929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3f0b3ef1587_3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3f0b3ef1587_3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f0b3ef1587_3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f0b3ef1587_3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f0b3ef1587_3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f0b3ef1587_3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f0b3ef1587_3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" name="Google Shape;465;g3f0b3ef1587_3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f0b3ef1587_3_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3f0b3ef1587_3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3f0b3ef1587_3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3f0b3ef1587_3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f0b3ef1587_3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f0b3ef1587_3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f0b3ef1587_3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f0b3ef1587_3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f0b3ef1587_3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3f0b3ef1587_3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f0b3ef1587_3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f0b3ef1587_3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0b587929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0b587929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f0b3ef1587_3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f0b3ef1587_3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f0b5879291_0_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f0b5879291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f0b5879291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3f0b5879291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0b5879291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0b5879291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0b5879291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0b587929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0b3ef1587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0b3ef1587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hyperlink" Target="https://en.wikipedia.org/wiki/Library_(computing)" TargetMode="External"/><Relationship Id="rId4" Type="http://schemas.openxmlformats.org/officeDocument/2006/relationships/hyperlink" Target="https://en.wikipedia.org/wiki/Textual_user_interface" TargetMode="External"/><Relationship Id="rId5" Type="http://schemas.openxmlformats.org/officeDocument/2006/relationships/hyperlink" Target="https://en.wikipedia.org/wiki/Computer_terminal" TargetMode="Externa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1.xml"/><Relationship Id="rId3" Type="http://schemas.openxmlformats.org/officeDocument/2006/relationships/hyperlink" Target="https://moodle.ncnu.edu.tw/mod/resource/view.php?id=67522" TargetMode="External"/><Relationship Id="rId4" Type="http://schemas.openxmlformats.org/officeDocument/2006/relationships/hyperlink" Target="https://moodle.ncnu.edu.tw/pluginfile.php/128357/mod_resource/content/1/week04-oop.pdf" TargetMode="External"/><Relationship Id="rId5" Type="http://schemas.openxmlformats.org/officeDocument/2006/relationships/hyperlink" Target="https://moodle.ncnu.edu.tw/pluginfile.php/128358/mod_resource/content/1/ncurses.pdf" TargetMode="Externa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2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竹女助教培訓</a:t>
            </a:r>
            <a:endParaRPr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47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STL: Vector &amp; Map ,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Object-Oriented Programming (1): Encapsulation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Ncurses Library ,</a:t>
            </a:r>
            <a:r>
              <a:rPr lang="zh-TW"/>
              <a:t>linker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吳冠馨&amp;潘翊嫻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Vector</a:t>
            </a:r>
            <a:endParaRPr/>
          </a:p>
        </p:txBody>
      </p:sp>
      <p:sp>
        <p:nvSpPr>
          <p:cNvPr id="133" name="Google Shape;133;p22"/>
          <p:cNvSpPr txBox="1"/>
          <p:nvPr>
            <p:ph idx="1" type="body"/>
          </p:nvPr>
        </p:nvSpPr>
        <p:spPr>
          <a:xfrm>
            <a:off x="311700" y="1291400"/>
            <a:ext cx="8520600" cy="3302700"/>
          </a:xfrm>
          <a:prstGeom prst="rect">
            <a:avLst/>
          </a:prstGeom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int data[ ] = { 1,  2,  3,  4,  5,  6,  7,  8,  9,  10 };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vector mydata(data, data+8);  </a:t>
            </a:r>
            <a:r>
              <a:rPr lang="zh-TW">
                <a:solidFill>
                  <a:srgbClr val="FF0000"/>
                </a:solidFill>
              </a:rPr>
              <a:t>// mydata will contain 1 2 3 4 5 6 7 8 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vector hisdata(mydata.begin()+1, mydata.end()-1);  </a:t>
            </a:r>
            <a:r>
              <a:rPr lang="zh-TW">
                <a:solidFill>
                  <a:srgbClr val="FF0000"/>
                </a:solidFill>
              </a:rPr>
              <a:t>// hisdata will contain 2 3 4 5 6 7 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34" name="Google Shape;134;p22"/>
          <p:cNvSpPr/>
          <p:nvPr/>
        </p:nvSpPr>
        <p:spPr>
          <a:xfrm>
            <a:off x="1808300" y="14809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22"/>
          <p:cNvSpPr/>
          <p:nvPr/>
        </p:nvSpPr>
        <p:spPr>
          <a:xfrm>
            <a:off x="2113100" y="14809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6" name="Google Shape;136;p22"/>
          <p:cNvSpPr/>
          <p:nvPr/>
        </p:nvSpPr>
        <p:spPr>
          <a:xfrm>
            <a:off x="2417900" y="14809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7" name="Google Shape;137;p22"/>
          <p:cNvSpPr/>
          <p:nvPr/>
        </p:nvSpPr>
        <p:spPr>
          <a:xfrm>
            <a:off x="2722700" y="15046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8" name="Google Shape;138;p22"/>
          <p:cNvSpPr/>
          <p:nvPr/>
        </p:nvSpPr>
        <p:spPr>
          <a:xfrm>
            <a:off x="3027500" y="15046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3332300" y="1486000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3637100" y="15046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1" name="Google Shape;141;p22"/>
          <p:cNvSpPr/>
          <p:nvPr/>
        </p:nvSpPr>
        <p:spPr>
          <a:xfrm>
            <a:off x="3941900" y="15046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2" name="Google Shape;142;p22"/>
          <p:cNvSpPr/>
          <p:nvPr/>
        </p:nvSpPr>
        <p:spPr>
          <a:xfrm>
            <a:off x="4300325" y="15046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22"/>
          <p:cNvSpPr/>
          <p:nvPr/>
        </p:nvSpPr>
        <p:spPr>
          <a:xfrm>
            <a:off x="4658750" y="15046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4" name="Google Shape;144;p22"/>
          <p:cNvSpPr txBox="1"/>
          <p:nvPr/>
        </p:nvSpPr>
        <p:spPr>
          <a:xfrm>
            <a:off x="1770700" y="1022275"/>
            <a:ext cx="3158400" cy="3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0   1   2   3   4   5   6   7    8   9</a:t>
            </a:r>
            <a:endParaRPr sz="180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22"/>
          <p:cNvSpPr txBox="1"/>
          <p:nvPr/>
        </p:nvSpPr>
        <p:spPr>
          <a:xfrm>
            <a:off x="1921125" y="2094850"/>
            <a:ext cx="1529100" cy="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0              8</a:t>
            </a:r>
            <a:endParaRPr sz="180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6" name="Google Shape;146;p22"/>
          <p:cNvSpPr txBox="1"/>
          <p:nvPr/>
        </p:nvSpPr>
        <p:spPr>
          <a:xfrm>
            <a:off x="2288600" y="2509575"/>
            <a:ext cx="4971600" cy="4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              0   1                      8     7                                             </a:t>
            </a:r>
            <a:endParaRPr sz="180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7" name="Google Shape;147;p22"/>
          <p:cNvSpPr txBox="1"/>
          <p:nvPr/>
        </p:nvSpPr>
        <p:spPr>
          <a:xfrm>
            <a:off x="4741000" y="245225"/>
            <a:ext cx="3822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100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***[begin, end) ***</a:t>
            </a:r>
            <a:endParaRPr sz="310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Google Shape;148;p22"/>
          <p:cNvSpPr/>
          <p:nvPr/>
        </p:nvSpPr>
        <p:spPr>
          <a:xfrm>
            <a:off x="4929100" y="29228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9" name="Google Shape;149;p22"/>
          <p:cNvSpPr/>
          <p:nvPr/>
        </p:nvSpPr>
        <p:spPr>
          <a:xfrm>
            <a:off x="5369775" y="29228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3156800" y="29228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" name="Google Shape;151;p22"/>
          <p:cNvSpPr/>
          <p:nvPr/>
        </p:nvSpPr>
        <p:spPr>
          <a:xfrm>
            <a:off x="3507800" y="2922825"/>
            <a:ext cx="175500" cy="375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" name="Google Shape;152;p22"/>
          <p:cNvSpPr/>
          <p:nvPr/>
        </p:nvSpPr>
        <p:spPr>
          <a:xfrm rot="-5400000">
            <a:off x="4984000" y="3466200"/>
            <a:ext cx="375900" cy="4857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3" name="Google Shape;153;p22"/>
          <p:cNvSpPr txBox="1"/>
          <p:nvPr/>
        </p:nvSpPr>
        <p:spPr>
          <a:xfrm>
            <a:off x="5568175" y="3754450"/>
            <a:ext cx="2481600" cy="76440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The virtual empty slot at the back</a:t>
            </a:r>
            <a:endParaRPr b="1"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22"/>
          <p:cNvSpPr txBox="1"/>
          <p:nvPr/>
        </p:nvSpPr>
        <p:spPr>
          <a:xfrm>
            <a:off x="5718575" y="1999850"/>
            <a:ext cx="2168100" cy="3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  0 1 2 3 4 5 6 7 8</a:t>
            </a:r>
            <a:endParaRPr sz="180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Iterator </a:t>
            </a:r>
            <a:endParaRPr/>
          </a:p>
        </p:txBody>
      </p:sp>
      <p:sp>
        <p:nvSpPr>
          <p:cNvPr id="160" name="Google Shape;160;p2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#include &lt;iostream&gt;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#include &lt;vector&gt;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int main() {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std::vector&lt;int&gt; v = {10, 20, 30};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for (</a:t>
            </a:r>
            <a:r>
              <a:rPr lang="zh-TW">
                <a:solidFill>
                  <a:srgbClr val="0000FF"/>
                </a:solidFill>
              </a:rPr>
              <a:t>std::vector&lt;int&gt;::iterator it</a:t>
            </a:r>
            <a:r>
              <a:rPr lang="zh-TW"/>
              <a:t> = v.begin();	it != v.end(); ++it) {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std::cout &lt;&lt; *it &lt;&lt; " ";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return 0;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} </a:t>
            </a:r>
            <a:endParaRPr/>
          </a:p>
        </p:txBody>
      </p:sp>
      <p:sp>
        <p:nvSpPr>
          <p:cNvPr id="161" name="Google Shape;161;p23"/>
          <p:cNvSpPr/>
          <p:nvPr/>
        </p:nvSpPr>
        <p:spPr>
          <a:xfrm rot="3403046">
            <a:off x="3136751" y="1987278"/>
            <a:ext cx="175484" cy="100256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2" name="Google Shape;162;p23"/>
          <p:cNvSpPr txBox="1"/>
          <p:nvPr/>
        </p:nvSpPr>
        <p:spPr>
          <a:xfrm>
            <a:off x="3691600" y="1861975"/>
            <a:ext cx="27162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replace with</a:t>
            </a: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lang="zh-TW" sz="1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auto it </a:t>
            </a:r>
            <a:endParaRPr b="1" sz="1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" name="Google Shape;163;p23"/>
          <p:cNvSpPr txBox="1"/>
          <p:nvPr/>
        </p:nvSpPr>
        <p:spPr>
          <a:xfrm>
            <a:off x="6984650" y="4340975"/>
            <a:ext cx="13524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*try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4" name="Google Shape;164;p23"/>
          <p:cNvSpPr/>
          <p:nvPr/>
        </p:nvSpPr>
        <p:spPr>
          <a:xfrm rot="-5400000">
            <a:off x="1910476" y="3393106"/>
            <a:ext cx="312000" cy="3006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2268825" y="3387400"/>
            <a:ext cx="1722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get the value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Capacity and Size of a Vector Container </a:t>
            </a:r>
            <a:endParaRPr/>
          </a:p>
        </p:txBody>
      </p:sp>
      <p:sp>
        <p:nvSpPr>
          <p:cNvPr id="171" name="Google Shape;171;p2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300">
                <a:solidFill>
                  <a:srgbClr val="0000FF"/>
                </a:solidFill>
              </a:rPr>
              <a:t>capacity()</a:t>
            </a:r>
            <a:r>
              <a:rPr lang="zh-TW"/>
              <a:t>– the maximum number of objects a container can currently accommodate.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700">
                <a:solidFill>
                  <a:srgbClr val="0000FF"/>
                </a:solidFill>
              </a:rPr>
              <a:t>size()</a:t>
            </a:r>
            <a:r>
              <a:rPr lang="zh-TW"/>
              <a:t>– the number of objects stored in the container.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zh-TW" sz="2300">
                <a:solidFill>
                  <a:srgbClr val="0000FF"/>
                </a:solidFill>
              </a:rPr>
              <a:t>empty()</a:t>
            </a:r>
            <a:r>
              <a:rPr lang="zh-TW"/>
              <a:t>– Boolean function which tests whether size() is 0.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Resize </a:t>
            </a:r>
            <a:endParaRPr/>
          </a:p>
        </p:txBody>
      </p:sp>
      <p:sp>
        <p:nvSpPr>
          <p:cNvPr id="177" name="Google Shape;177;p2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vector values(5, 66); // 66 66 66 66 66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values.</a:t>
            </a:r>
            <a:r>
              <a:rPr lang="zh-TW">
                <a:solidFill>
                  <a:srgbClr val="0000FF"/>
                </a:solidFill>
              </a:rPr>
              <a:t>resize(7,88)</a:t>
            </a:r>
            <a:r>
              <a:rPr lang="zh-TW"/>
              <a:t>;  // 66 66 66 66 66 88 88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values.</a:t>
            </a:r>
            <a:r>
              <a:rPr lang="zh-TW">
                <a:solidFill>
                  <a:srgbClr val="0000FF"/>
                </a:solidFill>
              </a:rPr>
              <a:t>resize(10)</a:t>
            </a:r>
            <a:r>
              <a:rPr lang="zh-TW"/>
              <a:t>; </a:t>
            </a:r>
            <a:r>
              <a:rPr lang="zh-TW"/>
              <a:t>// 66 66 66 66 66 88 88 0 0 0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// If you don’t specify a value for new elements,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// the default value of the object will be produced.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values.</a:t>
            </a:r>
            <a:r>
              <a:rPr lang="zh-TW">
                <a:solidFill>
                  <a:srgbClr val="0000FF"/>
                </a:solidFill>
              </a:rPr>
              <a:t>resize(4)</a:t>
            </a:r>
            <a:r>
              <a:rPr lang="zh-TW"/>
              <a:t>; // 66 66 66 66 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Accessing Elements in a Vector </a:t>
            </a:r>
            <a:endParaRPr/>
          </a:p>
        </p:txBody>
      </p:sp>
      <p:sp>
        <p:nvSpPr>
          <p:cNvPr id="183" name="Google Shape;183;p2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 cout &lt;&lt;  </a:t>
            </a:r>
            <a:r>
              <a:rPr lang="zh-TW">
                <a:solidFill>
                  <a:srgbClr val="0000FF"/>
                </a:solidFill>
              </a:rPr>
              <a:t>              </a:t>
            </a:r>
            <a:r>
              <a:rPr b="1" lang="zh-TW">
                <a:solidFill>
                  <a:srgbClr val="0000FF"/>
                </a:solidFill>
              </a:rPr>
              <a:t>[i]</a:t>
            </a:r>
            <a:r>
              <a:rPr lang="zh-TW"/>
              <a:t>;  //The name of your vector container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Use the at(i) function where the argument is the index position.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cout &lt;&lt;               </a:t>
            </a:r>
            <a:r>
              <a:rPr b="1" lang="zh-TW">
                <a:solidFill>
                  <a:srgbClr val="0000FF"/>
                </a:solidFill>
              </a:rPr>
              <a:t>.at(i)</a:t>
            </a:r>
            <a:r>
              <a:rPr lang="zh-TW"/>
              <a:t>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>
                <a:solidFill>
                  <a:srgbClr val="0000FF"/>
                </a:solidFill>
              </a:rPr>
              <a:t>front()</a:t>
            </a:r>
            <a:r>
              <a:rPr b="1" lang="zh-TW"/>
              <a:t> </a:t>
            </a:r>
            <a:r>
              <a:rPr lang="zh-TW"/>
              <a:t> 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The first element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>
                <a:solidFill>
                  <a:srgbClr val="0000FF"/>
                </a:solidFill>
              </a:rPr>
              <a:t>back()</a:t>
            </a:r>
            <a:endParaRPr b="1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  	The last element </a:t>
            </a:r>
            <a:endParaRPr/>
          </a:p>
        </p:txBody>
      </p:sp>
      <p:sp>
        <p:nvSpPr>
          <p:cNvPr id="184" name="Google Shape;184;p26"/>
          <p:cNvSpPr/>
          <p:nvPr/>
        </p:nvSpPr>
        <p:spPr>
          <a:xfrm>
            <a:off x="1419800" y="1410800"/>
            <a:ext cx="827100" cy="200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5" name="Google Shape;185;p26"/>
          <p:cNvSpPr/>
          <p:nvPr/>
        </p:nvSpPr>
        <p:spPr>
          <a:xfrm>
            <a:off x="1547150" y="2302625"/>
            <a:ext cx="827100" cy="200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6" name="Google Shape;186;p26"/>
          <p:cNvSpPr/>
          <p:nvPr/>
        </p:nvSpPr>
        <p:spPr>
          <a:xfrm>
            <a:off x="3036525" y="2277425"/>
            <a:ext cx="990000" cy="2508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7" name="Google Shape;187;p26"/>
          <p:cNvSpPr txBox="1"/>
          <p:nvPr/>
        </p:nvSpPr>
        <p:spPr>
          <a:xfrm>
            <a:off x="4177025" y="2189825"/>
            <a:ext cx="2143200" cy="4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this one is safer</a:t>
            </a:r>
            <a:endParaRPr b="1"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8" name="Google Shape;188;p26"/>
          <p:cNvSpPr/>
          <p:nvPr/>
        </p:nvSpPr>
        <p:spPr>
          <a:xfrm>
            <a:off x="479825" y="4201000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9" name="Google Shape;189;p26"/>
          <p:cNvSpPr/>
          <p:nvPr/>
        </p:nvSpPr>
        <p:spPr>
          <a:xfrm>
            <a:off x="479825" y="3237975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Inserting and Deleting Elements in a Vector </a:t>
            </a:r>
            <a:endParaRPr/>
          </a:p>
        </p:txBody>
      </p:sp>
      <p:sp>
        <p:nvSpPr>
          <p:cNvPr id="195" name="Google Shape;195;p27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vector&lt;int&gt; mydata;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mydata.</a:t>
            </a:r>
            <a:r>
              <a:rPr b="1" lang="zh-TW">
                <a:solidFill>
                  <a:srgbClr val="0000FF"/>
                </a:solidFill>
              </a:rPr>
              <a:t>push_back(99)</a:t>
            </a:r>
            <a:r>
              <a:rPr lang="zh-TW"/>
              <a:t>;                </a:t>
            </a:r>
            <a:r>
              <a:rPr b="1" lang="zh-TW"/>
              <a:t>99 will be added at the end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	 If you add new elements to this vector, the memory allocated for the      vector will be increased automatically 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</a:t>
            </a:r>
            <a:r>
              <a:rPr lang="zh-TW"/>
              <a:t>mydata.</a:t>
            </a:r>
            <a:r>
              <a:rPr b="1" lang="zh-TW">
                <a:solidFill>
                  <a:srgbClr val="0000FF"/>
                </a:solidFill>
              </a:rPr>
              <a:t>pop_back()</a:t>
            </a:r>
            <a:r>
              <a:rPr lang="zh-TW"/>
              <a:t>;                 </a:t>
            </a:r>
            <a:r>
              <a:rPr b="1" lang="zh-TW"/>
              <a:t>The last element will be deleted.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	pop_back() does not take any arguments; it modifies the container in place .</a:t>
            </a:r>
            <a:endParaRPr/>
          </a:p>
        </p:txBody>
      </p:sp>
      <p:sp>
        <p:nvSpPr>
          <p:cNvPr id="196" name="Google Shape;196;p27"/>
          <p:cNvSpPr/>
          <p:nvPr/>
        </p:nvSpPr>
        <p:spPr>
          <a:xfrm>
            <a:off x="504875" y="2333600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7" name="Google Shape;197;p27"/>
          <p:cNvSpPr/>
          <p:nvPr/>
        </p:nvSpPr>
        <p:spPr>
          <a:xfrm>
            <a:off x="504875" y="3626500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8" name="Google Shape;198;p27"/>
          <p:cNvSpPr/>
          <p:nvPr/>
        </p:nvSpPr>
        <p:spPr>
          <a:xfrm>
            <a:off x="2986400" y="1887050"/>
            <a:ext cx="689400" cy="1755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27"/>
          <p:cNvSpPr/>
          <p:nvPr/>
        </p:nvSpPr>
        <p:spPr>
          <a:xfrm>
            <a:off x="2712700" y="3142350"/>
            <a:ext cx="689400" cy="1755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Inserting and Deleting Elements in a Vector </a:t>
            </a:r>
            <a:endParaRPr/>
          </a:p>
        </p:txBody>
      </p:sp>
      <p:sp>
        <p:nvSpPr>
          <p:cNvPr id="205" name="Google Shape;205;p2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clear(); </a:t>
            </a:r>
            <a:r>
              <a:rPr lang="zh-TW"/>
              <a:t>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the size will be 0; the capacity will be left unchanged. 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insert(position, value);</a:t>
            </a:r>
            <a:r>
              <a:rPr lang="zh-TW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erase(position);</a:t>
            </a:r>
            <a:r>
              <a:rPr lang="zh-TW"/>
              <a:t>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 Both the erase() and insert() operations are slow. </a:t>
            </a:r>
            <a:endParaRPr/>
          </a:p>
        </p:txBody>
      </p:sp>
      <p:sp>
        <p:nvSpPr>
          <p:cNvPr id="206" name="Google Shape;206;p28"/>
          <p:cNvSpPr txBox="1"/>
          <p:nvPr/>
        </p:nvSpPr>
        <p:spPr>
          <a:xfrm>
            <a:off x="6696125" y="4305900"/>
            <a:ext cx="2168100" cy="5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Sorting Vector Elements  </a:t>
            </a:r>
            <a:endParaRPr/>
          </a:p>
        </p:txBody>
      </p:sp>
      <p:sp>
        <p:nvSpPr>
          <p:cNvPr id="212" name="Google Shape;212;p2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sort(data, data+count);              </a:t>
            </a:r>
            <a:r>
              <a:rPr b="1" lang="zh-TW"/>
              <a:t>From small to large</a:t>
            </a:r>
            <a:endParaRPr b="1"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Note the pointer marking the end of the sequence of elements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must be one past the last element.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sort(data, data+count, greater());</a:t>
            </a:r>
            <a:r>
              <a:rPr lang="zh-TW"/>
              <a:t>               </a:t>
            </a:r>
            <a:r>
              <a:rPr b="1" lang="zh-TW"/>
              <a:t>From large to small</a:t>
            </a:r>
            <a:r>
              <a:rPr lang="zh-TW"/>
              <a:t> 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Sorting in descending order.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Remember to “using std::greater” </a:t>
            </a:r>
            <a:endParaRPr/>
          </a:p>
        </p:txBody>
      </p:sp>
      <p:sp>
        <p:nvSpPr>
          <p:cNvPr id="213" name="Google Shape;213;p29"/>
          <p:cNvSpPr/>
          <p:nvPr/>
        </p:nvSpPr>
        <p:spPr>
          <a:xfrm>
            <a:off x="3863700" y="1423350"/>
            <a:ext cx="582900" cy="26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4" name="Google Shape;214;p29"/>
          <p:cNvSpPr/>
          <p:nvPr/>
        </p:nvSpPr>
        <p:spPr>
          <a:xfrm>
            <a:off x="5131525" y="2879175"/>
            <a:ext cx="582900" cy="26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15" name="Google Shape;215;p29"/>
          <p:cNvSpPr txBox="1"/>
          <p:nvPr/>
        </p:nvSpPr>
        <p:spPr>
          <a:xfrm>
            <a:off x="6608400" y="4406150"/>
            <a:ext cx="2118000" cy="4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*see example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Exercise</a:t>
            </a:r>
            <a:endParaRPr/>
          </a:p>
        </p:txBody>
      </p:sp>
      <p:sp>
        <p:nvSpPr>
          <p:cNvPr id="221" name="Google Shape;221;p30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Write a function to process the input student grades in the following two steps: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1.</a:t>
            </a:r>
            <a:r>
              <a:rPr lang="zh-TW" sz="21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If the number of students in this class is fewer than 5, please expand the vector to a size of 5 and fill the remaining slots with the default passing score of 60.</a:t>
            </a:r>
            <a:endParaRPr sz="21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38100" rtl="0" algn="l">
              <a:lnSpc>
                <a:spcPct val="128571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2100"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2.If the last element of the scores is less than 60 , remove that element directly(If the size is less than 5 after the deduction, there is no need to add 60).</a:t>
            </a:r>
            <a:endParaRPr sz="2100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 u="sng"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0"/>
          <p:cNvSpPr txBox="1"/>
          <p:nvPr/>
        </p:nvSpPr>
        <p:spPr>
          <a:xfrm>
            <a:off x="974275" y="3705250"/>
            <a:ext cx="1664400" cy="12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resize() 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pop_back() 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empty() 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3" name="Google Shape;223;p30"/>
          <p:cNvSpPr/>
          <p:nvPr/>
        </p:nvSpPr>
        <p:spPr>
          <a:xfrm>
            <a:off x="311700" y="3804375"/>
            <a:ext cx="582900" cy="26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" name="Google Shape;224;p30"/>
          <p:cNvSpPr/>
          <p:nvPr/>
        </p:nvSpPr>
        <p:spPr>
          <a:xfrm>
            <a:off x="311700" y="4130163"/>
            <a:ext cx="582900" cy="26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5" name="Google Shape;225;p30"/>
          <p:cNvSpPr/>
          <p:nvPr/>
        </p:nvSpPr>
        <p:spPr>
          <a:xfrm>
            <a:off x="311700" y="4455950"/>
            <a:ext cx="582900" cy="26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6" name="Google Shape;226;p30"/>
          <p:cNvSpPr txBox="1"/>
          <p:nvPr/>
        </p:nvSpPr>
        <p:spPr>
          <a:xfrm>
            <a:off x="5227775" y="4260050"/>
            <a:ext cx="3363600" cy="5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*int s : classScores*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 txBox="1"/>
          <p:nvPr>
            <p:ph type="title"/>
          </p:nvPr>
        </p:nvSpPr>
        <p:spPr>
          <a:xfrm>
            <a:off x="311700" y="151790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Map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First Part</a:t>
            </a:r>
            <a:endParaRPr/>
          </a:p>
        </p:txBody>
      </p:sp>
      <p:sp>
        <p:nvSpPr>
          <p:cNvPr id="73" name="Google Shape;73;p14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STL:Vector&amp;Map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OOP</a:t>
            </a:r>
            <a:br>
              <a:rPr lang="zh-TW"/>
            </a:b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Map</a:t>
            </a:r>
            <a:endParaRPr/>
          </a:p>
        </p:txBody>
      </p:sp>
      <p:sp>
        <p:nvSpPr>
          <p:cNvPr id="237" name="Google Shape;237;p32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map &lt;K , T&gt;</a:t>
            </a:r>
            <a:endParaRPr b="1" sz="22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	</a:t>
            </a:r>
            <a:r>
              <a:rPr lang="zh-TW"/>
              <a:t>K              Key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T              Object(value)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Pair </a:t>
            </a:r>
            <a:endParaRPr b="1" sz="22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	</a:t>
            </a:r>
            <a:r>
              <a:rPr lang="zh-TW"/>
              <a:t>The objects you store in a map are always a key/object pair.</a:t>
            </a:r>
            <a:endParaRPr/>
          </a:p>
        </p:txBody>
      </p:sp>
      <p:sp>
        <p:nvSpPr>
          <p:cNvPr id="238" name="Google Shape;238;p32"/>
          <p:cNvSpPr/>
          <p:nvPr/>
        </p:nvSpPr>
        <p:spPr>
          <a:xfrm>
            <a:off x="1118975" y="1937200"/>
            <a:ext cx="582900" cy="26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239;p32"/>
          <p:cNvSpPr/>
          <p:nvPr/>
        </p:nvSpPr>
        <p:spPr>
          <a:xfrm>
            <a:off x="1118975" y="2440200"/>
            <a:ext cx="582900" cy="263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Map</a:t>
            </a:r>
            <a:endParaRPr/>
          </a:p>
        </p:txBody>
      </p:sp>
      <p:sp>
        <p:nvSpPr>
          <p:cNvPr id="245" name="Google Shape;245;p33"/>
          <p:cNvSpPr txBox="1"/>
          <p:nvPr>
            <p:ph idx="1" type="body"/>
          </p:nvPr>
        </p:nvSpPr>
        <p:spPr>
          <a:xfrm>
            <a:off x="311700" y="1266325"/>
            <a:ext cx="9144000" cy="399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                Keanu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       Reeves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       Keanu              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       Keanu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                 Reeves</a:t>
            </a:r>
            <a:endParaRPr/>
          </a:p>
        </p:txBody>
      </p:sp>
      <p:sp>
        <p:nvSpPr>
          <p:cNvPr id="246" name="Google Shape;246;p33"/>
          <p:cNvSpPr/>
          <p:nvPr/>
        </p:nvSpPr>
        <p:spPr>
          <a:xfrm>
            <a:off x="642750" y="1329000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        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7" name="Google Shape;247;p33"/>
          <p:cNvSpPr/>
          <p:nvPr/>
        </p:nvSpPr>
        <p:spPr>
          <a:xfrm>
            <a:off x="642750" y="1818775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8" name="Google Shape;248;p33"/>
          <p:cNvSpPr/>
          <p:nvPr/>
        </p:nvSpPr>
        <p:spPr>
          <a:xfrm>
            <a:off x="642750" y="2747525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9" name="Google Shape;249;p33"/>
          <p:cNvSpPr/>
          <p:nvPr/>
        </p:nvSpPr>
        <p:spPr>
          <a:xfrm>
            <a:off x="642750" y="2283150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0" name="Google Shape;250;p33"/>
          <p:cNvSpPr/>
          <p:nvPr/>
        </p:nvSpPr>
        <p:spPr>
          <a:xfrm>
            <a:off x="642750" y="3211900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1" name="Google Shape;251;p33"/>
          <p:cNvSpPr txBox="1"/>
          <p:nvPr/>
        </p:nvSpPr>
        <p:spPr>
          <a:xfrm>
            <a:off x="4014100" y="1636375"/>
            <a:ext cx="3459000" cy="16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Pair      </a:t>
            </a: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|    1      |     2     |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Key</a:t>
            </a: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      | Keanu|Reeves|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Object</a:t>
            </a: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 |     3     |     2      |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2" name="Google Shape;252;p33"/>
          <p:cNvSpPr txBox="1"/>
          <p:nvPr/>
        </p:nvSpPr>
        <p:spPr>
          <a:xfrm>
            <a:off x="6783850" y="207650"/>
            <a:ext cx="2205600" cy="3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   </a:t>
            </a:r>
            <a:endParaRPr sz="180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Map</a:t>
            </a:r>
            <a:endParaRPr/>
          </a:p>
        </p:txBody>
      </p:sp>
      <p:sp>
        <p:nvSpPr>
          <p:cNvPr id="258" name="Google Shape;258;p3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int main() 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</a:t>
            </a:r>
            <a:r>
              <a:rPr lang="zh-TW"/>
              <a:t>map &lt;string, int&gt; score;</a:t>
            </a:r>
            <a:r>
              <a:rPr lang="zh-TW"/>
              <a:t>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score["Alice"] = 100;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score["Bob"] = 70;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score["Charlie"] = 60;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cout &lt;&lt; score["Bob"] &lt;&lt; endl;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cout &lt;&lt; score.size() &lt;&lt; endl;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return 0;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} </a:t>
            </a:r>
            <a:endParaRPr/>
          </a:p>
        </p:txBody>
      </p:sp>
      <p:sp>
        <p:nvSpPr>
          <p:cNvPr id="259" name="Google Shape;259;p34"/>
          <p:cNvSpPr txBox="1"/>
          <p:nvPr/>
        </p:nvSpPr>
        <p:spPr>
          <a:xfrm>
            <a:off x="6949975" y="3982650"/>
            <a:ext cx="1202100" cy="64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*try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Insert Elements into a Map </a:t>
            </a:r>
            <a:endParaRPr/>
          </a:p>
        </p:txBody>
      </p:sp>
      <p:sp>
        <p:nvSpPr>
          <p:cNvPr id="265" name="Google Shape;265;p3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int main() {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map ages; ages["Alice"] = 25;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pair b = {"Bob", 30 };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ages.insert(b);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ages.insert( pair("Charlie", 35) );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for (auto p : ages) { 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cout &lt;&lt; p.first &lt;&lt; '\t' &lt;&lt; p.second &lt;&lt; endl;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	return 0;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} </a:t>
            </a:r>
            <a:endParaRPr/>
          </a:p>
        </p:txBody>
      </p:sp>
      <p:sp>
        <p:nvSpPr>
          <p:cNvPr id="266" name="Google Shape;266;p35"/>
          <p:cNvSpPr txBox="1"/>
          <p:nvPr/>
        </p:nvSpPr>
        <p:spPr>
          <a:xfrm>
            <a:off x="6244950" y="4080300"/>
            <a:ext cx="2218200" cy="60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*see example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6"/>
          <p:cNvSpPr txBox="1"/>
          <p:nvPr>
            <p:ph type="title"/>
          </p:nvPr>
        </p:nvSpPr>
        <p:spPr>
          <a:xfrm>
            <a:off x="203475" y="17465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Map</a:t>
            </a:r>
            <a:endParaRPr/>
          </a:p>
        </p:txBody>
      </p:sp>
      <p:sp>
        <p:nvSpPr>
          <p:cNvPr id="272" name="Google Shape;272;p36"/>
          <p:cNvSpPr txBox="1"/>
          <p:nvPr>
            <p:ph idx="1" type="body"/>
          </p:nvPr>
        </p:nvSpPr>
        <p:spPr>
          <a:xfrm>
            <a:off x="103825" y="1076875"/>
            <a:ext cx="6329100" cy="433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/>
              <a:t>int main() {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string fruit;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map&lt;string, int&gt; fruit_count; 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while (cin &gt;&gt; fruit) {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    fruit_count[fruit]++;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}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for (const auto&amp; kv : fruit_count) {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    cout &lt;&lt; kv.first &lt;&lt; '\t' &lt;&lt; kv.second &lt;&lt; endl;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}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    return 0;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400"/>
              <a:t>}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273" name="Google Shape;273;p36"/>
          <p:cNvSpPr txBox="1"/>
          <p:nvPr/>
        </p:nvSpPr>
        <p:spPr>
          <a:xfrm>
            <a:off x="6021250" y="4021750"/>
            <a:ext cx="2532900" cy="6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*try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4" name="Google Shape;274;p36"/>
          <p:cNvSpPr txBox="1"/>
          <p:nvPr/>
        </p:nvSpPr>
        <p:spPr>
          <a:xfrm>
            <a:off x="6718825" y="596025"/>
            <a:ext cx="15258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Akee Breadfruit Cherry 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Dragonfruit  Elderberry 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count_if</a:t>
            </a:r>
            <a:endParaRPr/>
          </a:p>
        </p:txBody>
      </p:sp>
      <p:sp>
        <p:nvSpPr>
          <p:cNvPr id="280" name="Google Shape;280;p37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bool retired(const pair&lt;string, int&gt;&amp; p) {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return p.second &gt; 65;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}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1" name="Google Shape;281;p37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/>
              <a:t>int main() {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map &lt;string, int&gt;ages;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ages["Alice"] = 50;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ages["Bob"] = 60;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ages["Carol"] = 70;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ages["Daniel"] = 80;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ages["Emily"] = 90;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cout &lt;&lt; count_if(ages.begin(), ages.end(), retired);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	return 0;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sz="1800"/>
              <a:t>}</a:t>
            </a:r>
            <a:endParaRPr sz="1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282" name="Google Shape;282;p37"/>
          <p:cNvSpPr txBox="1"/>
          <p:nvPr/>
        </p:nvSpPr>
        <p:spPr>
          <a:xfrm>
            <a:off x="6510775" y="4479675"/>
            <a:ext cx="1398600" cy="5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*try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copy() and copy_if() </a:t>
            </a:r>
            <a:endParaRPr/>
          </a:p>
        </p:txBody>
      </p:sp>
      <p:sp>
        <p:nvSpPr>
          <p:cNvPr id="288" name="Google Shape;288;p38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 using std::ostream_iterator;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bool passed(int n) { return n &gt;= 60; } </a:t>
            </a:r>
            <a:endParaRPr/>
          </a:p>
        </p:txBody>
      </p:sp>
      <p:sp>
        <p:nvSpPr>
          <p:cNvPr id="289" name="Google Shape;289;p38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int main() {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int a[10] = {17, 49, 19, 32, 10, 68, 95, 57, 21, 85};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vector&lt;int&gt;  b(10);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vector &lt;int&gt; c(10);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ostream_iterator&lt;int&gt; output( cout, " " 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copy(a, a+10, b.begin());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	copy_if(a, a+10, c.begin(), passed);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copy(b.begin(), b.end(), output); cout&lt;&lt; '\n'; copy(c.begin(), c.end(), output); cout&lt;&lt; '\n';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} </a:t>
            </a:r>
            <a:r>
              <a:rPr lang="zh-TW"/>
              <a:t>        </a:t>
            </a:r>
            <a:endParaRPr/>
          </a:p>
        </p:txBody>
      </p:sp>
      <p:sp>
        <p:nvSpPr>
          <p:cNvPr id="290" name="Google Shape;290;p38"/>
          <p:cNvSpPr txBox="1"/>
          <p:nvPr/>
        </p:nvSpPr>
        <p:spPr>
          <a:xfrm>
            <a:off x="7250500" y="4433425"/>
            <a:ext cx="1306200" cy="4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*try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Exercise</a:t>
            </a:r>
            <a:endParaRPr/>
          </a:p>
        </p:txBody>
      </p:sp>
      <p:sp>
        <p:nvSpPr>
          <p:cNvPr id="296" name="Google Shape;296;p3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Please write a simple function called `getPrice`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that looks up and returns the price of a fruit when a enters its name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*apple orange*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map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        string</a:t>
            </a:r>
            <a:endParaRPr/>
          </a:p>
        </p:txBody>
      </p:sp>
      <p:sp>
        <p:nvSpPr>
          <p:cNvPr id="297" name="Google Shape;297;p39"/>
          <p:cNvSpPr/>
          <p:nvPr/>
        </p:nvSpPr>
        <p:spPr>
          <a:xfrm>
            <a:off x="180425" y="3213025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        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8" name="Google Shape;298;p39"/>
          <p:cNvSpPr/>
          <p:nvPr/>
        </p:nvSpPr>
        <p:spPr>
          <a:xfrm>
            <a:off x="180425" y="3689050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        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0"/>
          <p:cNvSpPr txBox="1"/>
          <p:nvPr>
            <p:ph type="title"/>
          </p:nvPr>
        </p:nvSpPr>
        <p:spPr>
          <a:xfrm>
            <a:off x="311700" y="1564425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OOP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Why do we need it ?</a:t>
            </a:r>
            <a:endParaRPr/>
          </a:p>
        </p:txBody>
      </p:sp>
      <p:sp>
        <p:nvSpPr>
          <p:cNvPr id="309" name="Google Shape;309;p4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00">
                <a:solidFill>
                  <a:srgbClr val="0000FF"/>
                </a:solidFill>
              </a:rPr>
              <a:t>Data Protection (Security): </a:t>
            </a:r>
            <a:endParaRPr b="1" sz="2100">
              <a:solidFill>
                <a:srgbClr val="0000FF"/>
              </a:solidFill>
            </a:endParaRPr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It prevents direct and unauthorized modification of data.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100">
                <a:solidFill>
                  <a:srgbClr val="0000FF"/>
                </a:solidFill>
              </a:rPr>
              <a:t>Complexity Reduction:  </a:t>
            </a:r>
            <a:endParaRPr b="1" sz="21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100">
                <a:solidFill>
                  <a:srgbClr val="0000FF"/>
                </a:solidFill>
              </a:rPr>
              <a:t>	</a:t>
            </a:r>
            <a:r>
              <a:rPr lang="zh-TW"/>
              <a:t>Users do not need to understand the internal mechanics to use the object.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10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Easier Maintenance:</a:t>
            </a:r>
            <a:r>
              <a:rPr lang="zh-TW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Easy to upgrade the program without causing errors.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zh-TW" sz="4040"/>
              <a:t>What is STL?</a:t>
            </a:r>
            <a:endParaRPr sz="4040"/>
          </a:p>
        </p:txBody>
      </p:sp>
      <p:sp>
        <p:nvSpPr>
          <p:cNvPr id="79" name="Google Shape;79;p15"/>
          <p:cNvSpPr txBox="1"/>
          <p:nvPr>
            <p:ph type="title"/>
          </p:nvPr>
        </p:nvSpPr>
        <p:spPr>
          <a:xfrm>
            <a:off x="256825" y="1434100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Standard Template Library </a:t>
            </a:r>
            <a:endParaRPr/>
          </a:p>
        </p:txBody>
      </p:sp>
      <p:sp>
        <p:nvSpPr>
          <p:cNvPr id="80" name="Google Shape;80;p15"/>
          <p:cNvSpPr txBox="1"/>
          <p:nvPr/>
        </p:nvSpPr>
        <p:spPr>
          <a:xfrm>
            <a:off x="311700" y="2313425"/>
            <a:ext cx="8465700" cy="25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The STL is a large collection of class templates and function templates provided with your native C++ compiler.</a:t>
            </a:r>
            <a:endParaRPr sz="21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STL provides class templates that relieves you of the trouble of memory management.</a:t>
            </a:r>
            <a:endParaRPr sz="20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OOP</a:t>
            </a:r>
            <a:endParaRPr/>
          </a:p>
        </p:txBody>
      </p:sp>
      <p:sp>
        <p:nvSpPr>
          <p:cNvPr id="315" name="Google Shape;315;p42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Class </a:t>
            </a:r>
            <a:r>
              <a:rPr lang="zh-TW"/>
              <a:t>               A class is a (</a:t>
            </a:r>
            <a:r>
              <a:rPr lang="zh-TW">
                <a:solidFill>
                  <a:srgbClr val="0000FF"/>
                </a:solidFill>
              </a:rPr>
              <a:t>user-defined</a:t>
            </a:r>
            <a:r>
              <a:rPr lang="zh-TW"/>
              <a:t>) data type in C++.  It can contain data elements of basic types in C++, or of other user-defined types. </a:t>
            </a:r>
            <a:endParaRPr/>
          </a:p>
          <a:p>
            <a:pPr indent="0" lvl="0" marL="13716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Object</a:t>
            </a:r>
            <a:r>
              <a:rPr lang="zh-TW"/>
              <a:t>		 An object provides more advanced features: </a:t>
            </a:r>
            <a:endParaRPr/>
          </a:p>
          <a:p>
            <a:pPr indent="45720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         </a:t>
            </a:r>
            <a:r>
              <a:rPr lang="zh-TW">
                <a:solidFill>
                  <a:srgbClr val="0000FF"/>
                </a:solidFill>
              </a:rPr>
              <a:t>Encapsulation</a:t>
            </a:r>
            <a:r>
              <a:rPr lang="zh-TW"/>
              <a:t> – an object contains data and functions that operate on those data. </a:t>
            </a:r>
            <a:endParaRPr/>
          </a:p>
        </p:txBody>
      </p:sp>
      <p:sp>
        <p:nvSpPr>
          <p:cNvPr id="316" name="Google Shape;316;p42"/>
          <p:cNvSpPr/>
          <p:nvPr/>
        </p:nvSpPr>
        <p:spPr>
          <a:xfrm>
            <a:off x="1347825" y="1352100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        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7" name="Google Shape;317;p42"/>
          <p:cNvSpPr/>
          <p:nvPr/>
        </p:nvSpPr>
        <p:spPr>
          <a:xfrm>
            <a:off x="1486525" y="3188750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        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OOP</a:t>
            </a:r>
            <a:endParaRPr/>
          </a:p>
        </p:txBody>
      </p:sp>
      <p:sp>
        <p:nvSpPr>
          <p:cNvPr id="323" name="Google Shape;323;p4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100">
                <a:solidFill>
                  <a:srgbClr val="0000FF"/>
                </a:solidFill>
              </a:rPr>
              <a:t>Internal（ Private)</a:t>
            </a:r>
            <a:r>
              <a:rPr lang="zh-TW" sz="2100"/>
              <a:t>：</a:t>
            </a:r>
            <a:r>
              <a:rPr lang="zh-TW" sz="1400"/>
              <a:t>Cannot be changed at will.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zh-TW" sz="2100">
                <a:solidFill>
                  <a:srgbClr val="0000FF"/>
                </a:solidFill>
              </a:rPr>
              <a:t>E</a:t>
            </a:r>
            <a:r>
              <a:rPr b="1" lang="zh-TW" sz="2300">
                <a:solidFill>
                  <a:srgbClr val="0000FF"/>
                </a:solidFill>
              </a:rPr>
              <a:t>xternal</a:t>
            </a:r>
            <a:r>
              <a:rPr b="1" lang="zh-TW" sz="2300">
                <a:solidFill>
                  <a:srgbClr val="0000FF"/>
                </a:solidFill>
              </a:rPr>
              <a:t>（ Public)</a:t>
            </a:r>
            <a:r>
              <a:rPr lang="zh-TW" sz="2300"/>
              <a:t>：</a:t>
            </a:r>
            <a:r>
              <a:rPr lang="zh-TW" sz="1400"/>
              <a:t>Use simple commands.</a:t>
            </a:r>
            <a:endParaRPr sz="1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Member Functions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44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class CRational {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public: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int m_numerator;   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int m_denominator;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void Print() {     //</a:t>
            </a:r>
            <a:r>
              <a:rPr lang="zh-TW" sz="1450">
                <a:solidFill>
                  <a:srgbClr val="0000FF"/>
                </a:solidFill>
              </a:rPr>
              <a:t>Member Function </a:t>
            </a:r>
            <a:endParaRPr sz="145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    cout &lt;&lt; m_numerator &lt;&lt; '/' &lt;&lt; m_denominator &lt;&lt; endl;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}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}; </a:t>
            </a:r>
            <a:endParaRPr sz="145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44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int main() {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CRational a1;        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a1.m_numerator = 1;  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a1.m_denominator = 2;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a1.Print(); 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t/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    return 0;</a:t>
            </a:r>
            <a:endParaRPr sz="145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75"/>
              <a:buFont typeface="Arial"/>
              <a:buNone/>
            </a:pPr>
            <a:r>
              <a:rPr lang="zh-TW" sz="1450"/>
              <a:t>}</a:t>
            </a:r>
            <a:endParaRPr sz="145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Class Constructors </a:t>
            </a:r>
            <a:endParaRPr/>
          </a:p>
        </p:txBody>
      </p:sp>
      <p:sp>
        <p:nvSpPr>
          <p:cNvPr id="336" name="Google Shape;336;p4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A class constructor is a special function which is invoked when a new object of the class is created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It always has the same name as the class.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It has </a:t>
            </a:r>
            <a:r>
              <a:rPr lang="zh-TW">
                <a:solidFill>
                  <a:srgbClr val="0000FF"/>
                </a:solidFill>
              </a:rPr>
              <a:t>no return type</a:t>
            </a:r>
            <a:r>
              <a:rPr lang="zh-TW"/>
              <a:t>. </a:t>
            </a:r>
            <a:endParaRPr/>
          </a:p>
        </p:txBody>
      </p:sp>
      <p:sp>
        <p:nvSpPr>
          <p:cNvPr id="337" name="Google Shape;337;p45"/>
          <p:cNvSpPr/>
          <p:nvPr/>
        </p:nvSpPr>
        <p:spPr>
          <a:xfrm>
            <a:off x="261350" y="1386775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        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8" name="Google Shape;338;p45"/>
          <p:cNvSpPr/>
          <p:nvPr/>
        </p:nvSpPr>
        <p:spPr>
          <a:xfrm>
            <a:off x="261350" y="2571750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        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9" name="Google Shape;339;p45"/>
          <p:cNvSpPr/>
          <p:nvPr/>
        </p:nvSpPr>
        <p:spPr>
          <a:xfrm>
            <a:off x="261350" y="3540975"/>
            <a:ext cx="538800" cy="31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Open Sans"/>
                <a:ea typeface="Open Sans"/>
                <a:cs typeface="Open Sans"/>
                <a:sym typeface="Open Sans"/>
              </a:rPr>
              <a:t>          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0" name="Google Shape;340;p45"/>
          <p:cNvSpPr txBox="1"/>
          <p:nvPr/>
        </p:nvSpPr>
        <p:spPr>
          <a:xfrm>
            <a:off x="6580125" y="2295125"/>
            <a:ext cx="2392800" cy="24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class CRational {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private: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    int m_numerator;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    int m_denominator;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public: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    </a:t>
            </a:r>
            <a:r>
              <a:rPr lang="zh-TW" sz="1100">
                <a:solidFill>
                  <a:srgbClr val="0000FF"/>
                </a:solidFill>
              </a:rPr>
              <a:t>CRational(int n, int d) {</a:t>
            </a:r>
            <a:endParaRPr sz="11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0000FF"/>
                </a:solidFill>
              </a:rPr>
              <a:t>        m_numerator = n;</a:t>
            </a:r>
            <a:endParaRPr sz="11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0000FF"/>
                </a:solidFill>
              </a:rPr>
              <a:t>        m_denominator = d;</a:t>
            </a:r>
            <a:endParaRPr sz="11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0000FF"/>
                </a:solidFill>
              </a:rPr>
              <a:t>        </a:t>
            </a:r>
            <a:endParaRPr sz="11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>
                <a:solidFill>
                  <a:srgbClr val="0000FF"/>
                </a:solidFill>
              </a:rPr>
              <a:t>    }</a:t>
            </a:r>
            <a:endParaRPr sz="1100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00"/>
              <a:t>};</a:t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 Constructor </a:t>
            </a:r>
            <a:endParaRPr/>
          </a:p>
        </p:txBody>
      </p:sp>
      <p:sp>
        <p:nvSpPr>
          <p:cNvPr id="346" name="Google Shape;346;p4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Default Constructor</a:t>
            </a:r>
            <a:r>
              <a:rPr lang="zh-TW"/>
              <a:t> : </a:t>
            </a:r>
            <a:r>
              <a:rPr lang="zh-TW"/>
              <a:t>If you do not write any constructors at all, the compiler will automatically generate a parameterless default constructor for you.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Initialization List</a:t>
            </a:r>
            <a:r>
              <a:rPr lang="zh-TW"/>
              <a:t> : </a:t>
            </a:r>
            <a:r>
              <a:rPr lang="zh-TW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CRational</a:t>
            </a:r>
            <a:r>
              <a:rPr lang="zh-TW" sz="1600">
                <a:solidFill>
                  <a:srgbClr val="0000FF"/>
                </a:solidFill>
                <a:latin typeface="Roboto Mono"/>
                <a:ea typeface="Roboto Mono"/>
                <a:cs typeface="Roboto Mono"/>
                <a:sym typeface="Roboto Mono"/>
              </a:rPr>
              <a:t>::</a:t>
            </a:r>
            <a:r>
              <a:rPr lang="zh-TW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CRational(int n, int d) </a:t>
            </a:r>
            <a:r>
              <a:rPr lang="zh-TW" sz="1600">
                <a:solidFill>
                  <a:srgbClr val="FF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r>
              <a:rPr lang="zh-TW" sz="16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 m_numerator(n), m_denominator(d) { ... }</a:t>
            </a:r>
            <a:r>
              <a:rPr lang="zh-TW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zh-TW" sz="2200">
                <a:solidFill>
                  <a:srgbClr val="0000FF"/>
                </a:solidFill>
              </a:rPr>
              <a:t>Copy Constructor</a:t>
            </a:r>
            <a:r>
              <a:rPr lang="zh-TW"/>
              <a:t> : </a:t>
            </a:r>
            <a:r>
              <a:rPr lang="zh-TW">
                <a:latin typeface="Arial"/>
                <a:ea typeface="Arial"/>
                <a:cs typeface="Arial"/>
                <a:sym typeface="Arial"/>
              </a:rPr>
              <a:t>It is called when initializing a new object using an existing object</a:t>
            </a:r>
            <a:r>
              <a:rPr lang="zh-TW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zh-TW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 </a:t>
            </a:r>
            <a:r>
              <a:rPr lang="zh-TW" sz="14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CRational b = a;</a:t>
            </a:r>
            <a:r>
              <a:rPr lang="zh-TW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r>
              <a:rPr lang="zh-TW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47" name="Google Shape;347;p46"/>
          <p:cNvSpPr txBox="1"/>
          <p:nvPr/>
        </p:nvSpPr>
        <p:spPr>
          <a:xfrm>
            <a:off x="7088675" y="4465000"/>
            <a:ext cx="23811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*see example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7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Second Part</a:t>
            </a:r>
            <a:endParaRPr/>
          </a:p>
        </p:txBody>
      </p:sp>
      <p:sp>
        <p:nvSpPr>
          <p:cNvPr id="353" name="Google Shape;353;p47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NCURSES Library, Linker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8"/>
          <p:cNvSpPr txBox="1"/>
          <p:nvPr>
            <p:ph type="title"/>
          </p:nvPr>
        </p:nvSpPr>
        <p:spPr>
          <a:xfrm>
            <a:off x="311700" y="814800"/>
            <a:ext cx="8571300" cy="223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500"/>
              <a:t>NCURSES Library</a:t>
            </a:r>
            <a:endParaRPr sz="45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What is NCURSES Library?</a:t>
            </a:r>
            <a:endParaRPr/>
          </a:p>
        </p:txBody>
      </p:sp>
      <p:sp>
        <p:nvSpPr>
          <p:cNvPr id="364" name="Google Shape;364;p4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ncurses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(new curses) is 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zh-TW" sz="2400">
                <a:solidFill>
                  <a:srgbClr val="3366CC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programming library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for creating </a:t>
            </a:r>
            <a:r>
              <a:rPr lang="zh-TW" sz="2400">
                <a:solidFill>
                  <a:srgbClr val="3366CC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textual user interfaces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(TUIs) that work across a wide variety of </a:t>
            </a:r>
            <a:r>
              <a:rPr lang="zh-TW" sz="2400">
                <a:solidFill>
                  <a:srgbClr val="3366CC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terminals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zh-TW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4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Initialize and Terminate Curses</a:t>
            </a:r>
            <a:endParaRPr/>
          </a:p>
        </p:txBody>
      </p:sp>
      <p:sp>
        <p:nvSpPr>
          <p:cNvPr id="370" name="Google Shape;370;p50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initscr()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endwin()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120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refresh() </a:t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71" name="Google Shape;371;p50"/>
          <p:cNvSpPr txBox="1"/>
          <p:nvPr>
            <p:ph idx="1" type="body"/>
          </p:nvPr>
        </p:nvSpPr>
        <p:spPr>
          <a:xfrm>
            <a:off x="623400" y="1679850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Initializes the screen 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Exits ncurses mode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</a:t>
            </a: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rees up memory 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This function will be called when your program is finished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Update the screen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5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Basis Functions</a:t>
            </a:r>
            <a:endParaRPr/>
          </a:p>
        </p:txBody>
      </p:sp>
      <p:sp>
        <p:nvSpPr>
          <p:cNvPr id="377" name="Google Shape;377;p51"/>
          <p:cNvSpPr txBox="1"/>
          <p:nvPr>
            <p:ph idx="1" type="body"/>
          </p:nvPr>
        </p:nvSpPr>
        <p:spPr>
          <a:xfrm>
            <a:off x="311700" y="1266325"/>
            <a:ext cx="8520600" cy="3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move</a:t>
            </a: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(y, x)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addch(ch)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addstr(str)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printw(fmt, arg1, arg2, …)</a:t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78" name="Google Shape;378;p51"/>
          <p:cNvSpPr txBox="1"/>
          <p:nvPr>
            <p:ph idx="1" type="body"/>
          </p:nvPr>
        </p:nvSpPr>
        <p:spPr>
          <a:xfrm>
            <a:off x="623400" y="1679850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Move cursor to (y, x) in the screen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Add a character to screen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Add a string to screen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Formatted print to screen like printf()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STL</a:t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/>
              <a:t>Today, we will focus on the Vector and Map in STL.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sz="2400"/>
              <a:t>Before that, let's introduce the basics of STL—--- </a:t>
            </a:r>
            <a:r>
              <a:rPr b="1" lang="zh-TW" sz="3700"/>
              <a:t>Templates</a:t>
            </a:r>
            <a:r>
              <a:rPr lang="zh-TW" sz="3100"/>
              <a:t>.</a:t>
            </a:r>
            <a:endParaRPr sz="31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Getting Characters from the Terminal</a:t>
            </a:r>
            <a:endParaRPr/>
          </a:p>
        </p:txBody>
      </p:sp>
      <p:sp>
        <p:nvSpPr>
          <p:cNvPr id="384" name="Google Shape;384;p52"/>
          <p:cNvSpPr txBox="1"/>
          <p:nvPr>
            <p:ph idx="1" type="body"/>
          </p:nvPr>
        </p:nvSpPr>
        <p:spPr>
          <a:xfrm>
            <a:off x="311700" y="1266325"/>
            <a:ext cx="8520600" cy="3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getch()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getstr(str)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scanw(fmt, arg1, arg2)</a:t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385" name="Google Shape;385;p52"/>
          <p:cNvSpPr txBox="1"/>
          <p:nvPr>
            <p:ph idx="1" type="body"/>
          </p:nvPr>
        </p:nvSpPr>
        <p:spPr>
          <a:xfrm>
            <a:off x="623400" y="1679850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Get a character from the terminal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Get a string from the terminal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Formatted input from the terminal like scanf()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curses-1.cpp</a:t>
            </a:r>
            <a:endParaRPr/>
          </a:p>
        </p:txBody>
      </p:sp>
      <p:sp>
        <p:nvSpPr>
          <p:cNvPr id="391" name="Google Shape;391;p53"/>
          <p:cNvSpPr txBox="1"/>
          <p:nvPr>
            <p:ph idx="1" type="body"/>
          </p:nvPr>
        </p:nvSpPr>
        <p:spPr>
          <a:xfrm>
            <a:off x="311700" y="1266325"/>
            <a:ext cx="8520600" cy="37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latin typeface="Courier New"/>
                <a:ea typeface="Courier New"/>
                <a:cs typeface="Courier New"/>
                <a:sym typeface="Courier New"/>
              </a:rPr>
              <a:t>#include &lt;Windows.h&gt;</a:t>
            </a:r>
            <a:endParaRPr sz="1336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latin typeface="Courier New"/>
                <a:ea typeface="Courier New"/>
                <a:cs typeface="Courier New"/>
                <a:sym typeface="Courier New"/>
              </a:rPr>
              <a:t>#include &lt;curses.h&gt;</a:t>
            </a:r>
            <a:endParaRPr sz="1336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336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latin typeface="Courier New"/>
                <a:ea typeface="Courier New"/>
                <a:cs typeface="Courier New"/>
                <a:sym typeface="Courier New"/>
              </a:rPr>
              <a:t>int main() {</a:t>
            </a:r>
            <a:endParaRPr sz="1336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// TODO 1: Initialize the screen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// TODO 2: Move to (y=5, x=10) and print a star '*'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// TODO 3: Update the screen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// TODO 4: End the NCURSES mode</a:t>
            </a:r>
            <a:endParaRPr sz="1336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336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t/>
            </a:r>
            <a:endParaRPr sz="1336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latin typeface="Courier New"/>
                <a:ea typeface="Courier New"/>
                <a:cs typeface="Courier New"/>
                <a:sym typeface="Courier New"/>
              </a:rPr>
              <a:t>    return 0;</a:t>
            </a:r>
            <a:endParaRPr sz="1336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853"/>
              <a:buNone/>
            </a:pPr>
            <a:r>
              <a:rPr lang="zh-TW" sz="1336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136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Use Curses Library</a:t>
            </a:r>
            <a:endParaRPr/>
          </a:p>
        </p:txBody>
      </p:sp>
      <p:sp>
        <p:nvSpPr>
          <p:cNvPr id="397" name="Google Shape;397;p5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Download Public Domain Curses Library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Create Virtual Disk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8" name="Google Shape;398;p54"/>
          <p:cNvPicPr preferRelativeResize="0"/>
          <p:nvPr/>
        </p:nvPicPr>
        <p:blipFill rotWithShape="1">
          <a:blip r:embed="rId3">
            <a:alphaModFix/>
          </a:blip>
          <a:srcRect b="0" l="0" r="0" t="2922"/>
          <a:stretch/>
        </p:blipFill>
        <p:spPr>
          <a:xfrm>
            <a:off x="311700" y="2231150"/>
            <a:ext cx="3411499" cy="273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5050" y="3933650"/>
            <a:ext cx="5130925" cy="103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5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x86 Native Tools Command Prompts</a:t>
            </a:r>
            <a:endParaRPr/>
          </a:p>
        </p:txBody>
      </p:sp>
      <p:sp>
        <p:nvSpPr>
          <p:cNvPr id="405" name="Google Shape;405;p5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CL /c curses-1.cpp /I R:\PDCurses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LINK curses-1.obj R:\PDCurses\pdcurses.lib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SET PATH=R:\PDCurses;%PATH%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curses_1.exe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55"/>
          <p:cNvSpPr txBox="1"/>
          <p:nvPr/>
        </p:nvSpPr>
        <p:spPr>
          <a:xfrm>
            <a:off x="0" y="0"/>
            <a:ext cx="7861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"C:\Program Files\Microsoft Visual Studio\2022\Community\VC\Auxiliary\Build\vcvars32.bat"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Controlling Display: </a:t>
            </a:r>
            <a:r>
              <a:rPr lang="zh-TW">
                <a:latin typeface="Courier New"/>
                <a:ea typeface="Courier New"/>
                <a:cs typeface="Courier New"/>
                <a:sym typeface="Courier New"/>
              </a:rPr>
              <a:t>noecho()</a:t>
            </a:r>
            <a:r>
              <a:rPr lang="zh-TW"/>
              <a:t> and </a:t>
            </a:r>
            <a:r>
              <a:rPr lang="zh-TW">
                <a:latin typeface="Courier New"/>
                <a:ea typeface="Courier New"/>
                <a:cs typeface="Courier New"/>
                <a:sym typeface="Courier New"/>
              </a:rPr>
              <a:t>curs_set()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12" name="Google Shape;412;p5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noecho</a:t>
            </a: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curs_set()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13" name="Google Shape;413;p56"/>
          <p:cNvSpPr txBox="1"/>
          <p:nvPr>
            <p:ph idx="1" type="body"/>
          </p:nvPr>
        </p:nvSpPr>
        <p:spPr>
          <a:xfrm>
            <a:off x="623400" y="1679850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Hide keyboard input from the screen</a:t>
            </a:r>
            <a:endParaRPr sz="1900">
              <a:solidFill>
                <a:srgbClr val="2021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Keep the terminal UI clean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curs</a:t>
            </a:r>
            <a:r>
              <a:rPr lang="zh-TW" sz="1900">
                <a:solidFill>
                  <a:srgbClr val="43434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_</a:t>
            </a: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set(0)</a:t>
            </a: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: Hides the cursor completely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chemeClr val="lt1"/>
                </a:highlight>
                <a:latin typeface="Courier New"/>
                <a:ea typeface="Courier New"/>
                <a:cs typeface="Courier New"/>
                <a:sym typeface="Courier New"/>
              </a:rPr>
              <a:t>curs_set(1)</a:t>
            </a:r>
            <a:r>
              <a:rPr lang="zh-TW" sz="1900">
                <a:solidFill>
                  <a:srgbClr val="2021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: Shows a standard blinking underline</a:t>
            </a:r>
            <a:endParaRPr sz="1900">
              <a:solidFill>
                <a:srgbClr val="202122"/>
              </a:solidFill>
              <a:highlight>
                <a:schemeClr val="lt1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chemeClr val="lt1"/>
                </a:highlight>
                <a:latin typeface="Courier New"/>
                <a:ea typeface="Courier New"/>
                <a:cs typeface="Courier New"/>
                <a:sym typeface="Courier New"/>
              </a:rPr>
              <a:t>curs_set(2)</a:t>
            </a:r>
            <a:r>
              <a:rPr lang="zh-TW" sz="1900">
                <a:solidFill>
                  <a:srgbClr val="202122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 : Shows a solid block cursor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curses-2.cpp</a:t>
            </a:r>
            <a:endParaRPr/>
          </a:p>
        </p:txBody>
      </p:sp>
      <p:sp>
        <p:nvSpPr>
          <p:cNvPr id="419" name="Google Shape;419;p57"/>
          <p:cNvSpPr txBox="1"/>
          <p:nvPr>
            <p:ph idx="1" type="body"/>
          </p:nvPr>
        </p:nvSpPr>
        <p:spPr>
          <a:xfrm>
            <a:off x="311700" y="1266325"/>
            <a:ext cx="8520600" cy="37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#include &lt;Windows.h&gt;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#include &lt;curses.h&gt;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int main() {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initscr();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zh-TW" sz="1150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// TODO 1: Disable automatic echoing of input characters</a:t>
            </a:r>
            <a:endParaRPr sz="1150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// TODO 2: Hide the cursor</a:t>
            </a:r>
            <a:endParaRPr sz="1150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move(2, 5);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printw("The cursor is now hidden, and your input won't be echoed.");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refresh();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getch();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endwin();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return 0;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Why We Need </a:t>
            </a:r>
            <a:r>
              <a:rPr lang="zh-TW">
                <a:latin typeface="Courier New"/>
                <a:ea typeface="Courier New"/>
                <a:cs typeface="Courier New"/>
                <a:sym typeface="Courier New"/>
              </a:rPr>
              <a:t>keypad()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25" name="Google Shape;425;p5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●"/>
            </a:pPr>
            <a:r>
              <a:rPr lang="zh-TW" sz="2400">
                <a:solidFill>
                  <a:srgbClr val="000000"/>
                </a:solidFill>
                <a:latin typeface="Courier New"/>
                <a:ea typeface="Courier New"/>
                <a:cs typeface="Courier New"/>
                <a:sym typeface="Courier New"/>
              </a:rPr>
              <a:t>getch()</a:t>
            </a:r>
            <a:r>
              <a:rPr lang="zh-TW" sz="2400">
                <a:solidFill>
                  <a:srgbClr val="000000"/>
                </a:solidFill>
              </a:rPr>
              <a:t> </a:t>
            </a:r>
            <a:br>
              <a:rPr lang="zh-TW" sz="2400">
                <a:solidFill>
                  <a:srgbClr val="000000"/>
                </a:solidFill>
              </a:rPr>
            </a:br>
            <a:r>
              <a:rPr b="1" lang="zh-TW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only understands basic characters (like 'a' or '1')</a:t>
            </a:r>
            <a:endParaRPr b="1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●"/>
            </a:pPr>
            <a:r>
              <a:rPr b="1" lang="zh-TW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Special keys (like arrow keys) send complex character sequences that are hard for the program to read</a:t>
            </a:r>
            <a:endParaRPr b="1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Function Keys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31" name="Google Shape;431;p5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keypad()</a:t>
            </a: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function :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Enables the terminal to translate special key sequences into readable constants</a:t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Syntax: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int keypad(WINDOW *win, bool bf);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Example: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keypad(stdscr, TRUE);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Common Key Definitions</a:t>
            </a:r>
            <a:endParaRPr/>
          </a:p>
        </p:txBody>
      </p:sp>
      <p:sp>
        <p:nvSpPr>
          <p:cNvPr id="437" name="Google Shape;437;p60"/>
          <p:cNvSpPr txBox="1"/>
          <p:nvPr>
            <p:ph idx="1" type="body"/>
          </p:nvPr>
        </p:nvSpPr>
        <p:spPr>
          <a:xfrm>
            <a:off x="311700" y="1266325"/>
            <a:ext cx="8520600" cy="377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</a:rPr>
              <a:t>Arrow Keys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</a:rPr>
              <a:t>Function Keys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</a:rPr>
              <a:t>Navigation</a:t>
            </a:r>
            <a:endParaRPr b="1" sz="2400">
              <a:solidFill>
                <a:srgbClr val="202122"/>
              </a:solidFill>
              <a:highlight>
                <a:srgbClr val="FFFFFF"/>
              </a:highlight>
            </a:endParaRPr>
          </a:p>
        </p:txBody>
      </p:sp>
      <p:sp>
        <p:nvSpPr>
          <p:cNvPr id="438" name="Google Shape;438;p60"/>
          <p:cNvSpPr txBox="1"/>
          <p:nvPr>
            <p:ph idx="1" type="body"/>
          </p:nvPr>
        </p:nvSpPr>
        <p:spPr>
          <a:xfrm>
            <a:off x="623400" y="1679850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KEY_UP, KEY_DOWN, KEY_LEFT, KEY_RIGHT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KEY_F(n)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1900"/>
              <a:buFont typeface="Arial"/>
              <a:buChar char="●"/>
            </a:pP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KEY_HOME, KEY_END,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KEY_PPAGE (PageUp), KEY_NPAGE (PageDown)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6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Code Example</a:t>
            </a:r>
            <a:endParaRPr/>
          </a:p>
        </p:txBody>
      </p:sp>
      <p:pic>
        <p:nvPicPr>
          <p:cNvPr id="444" name="Google Shape;44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1175" y="1374550"/>
            <a:ext cx="7121651" cy="296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Without Templates</a:t>
            </a:r>
            <a:endParaRPr/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311700" y="1617100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// Maximum of ints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int max(const int x[],const size_t len)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{	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int maximum = x[0] 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for (size_t i=1; i &lt; len; i++) 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if(maximum &lt; x[i])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      maximum = x[i];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</a:t>
            </a:r>
            <a:r>
              <a:rPr lang="zh-TW"/>
              <a:t>return maximum;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  } </a:t>
            </a:r>
            <a:endParaRPr/>
          </a:p>
        </p:txBody>
      </p:sp>
      <p:sp>
        <p:nvSpPr>
          <p:cNvPr id="93" name="Google Shape;93;p17"/>
          <p:cNvSpPr txBox="1"/>
          <p:nvPr>
            <p:ph idx="2" type="body"/>
          </p:nvPr>
        </p:nvSpPr>
        <p:spPr>
          <a:xfrm>
            <a:off x="4832400" y="1566950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// Maximum of doubles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double max(const double x[], const size_t len)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{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double maximum = x[0] 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for (size_t i=1; i &lt; len; i++)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if(maximum &lt; x[i])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      maximum = x[i];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return maximum;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} </a:t>
            </a:r>
            <a:endParaRPr/>
          </a:p>
        </p:txBody>
      </p:sp>
      <p:sp>
        <p:nvSpPr>
          <p:cNvPr id="94" name="Google Shape;94;p17"/>
          <p:cNvSpPr txBox="1"/>
          <p:nvPr/>
        </p:nvSpPr>
        <p:spPr>
          <a:xfrm>
            <a:off x="4676700" y="304325"/>
            <a:ext cx="4562700" cy="98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*You will need to type similar</a:t>
            </a:r>
            <a:endParaRPr sz="1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 code multiple times. </a:t>
            </a:r>
            <a:endParaRPr sz="1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curses-3.cpp</a:t>
            </a:r>
            <a:endParaRPr/>
          </a:p>
        </p:txBody>
      </p:sp>
      <p:sp>
        <p:nvSpPr>
          <p:cNvPr id="450" name="Google Shape;450;p62"/>
          <p:cNvSpPr txBox="1"/>
          <p:nvPr>
            <p:ph idx="1" type="body"/>
          </p:nvPr>
        </p:nvSpPr>
        <p:spPr>
          <a:xfrm>
            <a:off x="311700" y="1266325"/>
            <a:ext cx="8520600" cy="37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#include &lt;Windows.h&gt;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#include &lt;curses.h&gt;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int main() {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initscr();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zh-TW" sz="1150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// TODO 1: Enable keypad mode for stdscr</a:t>
            </a:r>
            <a:endParaRPr sz="1150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printw("Use arrow keys to move, press 'q' to quit.\n");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refresh();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int ch;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while((ch = getch()) != 'q') {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switch(ch) {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    case KEY_UP: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        break;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    </a:t>
            </a:r>
            <a:r>
              <a:rPr lang="zh-TW" sz="1150">
                <a:solidFill>
                  <a:srgbClr val="3366CC"/>
                </a:solidFill>
                <a:latin typeface="Courier New"/>
                <a:ea typeface="Courier New"/>
                <a:cs typeface="Courier New"/>
                <a:sym typeface="Courier New"/>
              </a:rPr>
              <a:t>// TODO 2: Add cases for other arrow keys here</a:t>
            </a:r>
            <a:endParaRPr sz="1150">
              <a:solidFill>
                <a:srgbClr val="3366CC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}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refresh();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}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endwin();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return 0;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6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ourier New"/>
                <a:ea typeface="Courier New"/>
                <a:cs typeface="Courier New"/>
                <a:sym typeface="Courier New"/>
              </a:rPr>
              <a:t>timeout()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56" name="Google Shape;456;p6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Controls the time your program waits for user input</a:t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Affects the behaviour of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getch()</a:t>
            </a: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when reading a character from stdscr</a:t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The delay time is measured in milliseconds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(1000ms = 1 second)</a:t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Syntax: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timeout(int delay);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b="1"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6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ourier New"/>
                <a:ea typeface="Courier New"/>
                <a:cs typeface="Courier New"/>
                <a:sym typeface="Courier New"/>
              </a:rPr>
              <a:t>timeout()</a:t>
            </a:r>
            <a:endParaRPr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462" name="Google Shape;462;p6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6957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Time Limit: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Forces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getch()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to wait only for a specified duration (e.g., 500ms)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957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If a Key is Pressed: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Stops waiting immediately and returns the pressed character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9570" lvl="0" marL="457200" rtl="0" algn="l"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If NO Key is Pressed (Timeout):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Returns ERR (-1) and forces the program to continue execution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curses-4.cpp</a:t>
            </a:r>
            <a:endParaRPr/>
          </a:p>
        </p:txBody>
      </p:sp>
      <p:sp>
        <p:nvSpPr>
          <p:cNvPr id="468" name="Google Shape;468;p65"/>
          <p:cNvSpPr txBox="1"/>
          <p:nvPr>
            <p:ph idx="1" type="body"/>
          </p:nvPr>
        </p:nvSpPr>
        <p:spPr>
          <a:xfrm>
            <a:off x="311700" y="1266325"/>
            <a:ext cx="8520600" cy="37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#include &lt;Windows.h&gt;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#include &lt;curses.h&gt;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int main() {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initscr();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zh-TW" sz="1150">
                <a:solidFill>
                  <a:srgbClr val="4A86E8"/>
                </a:solidFill>
                <a:latin typeface="Courier New"/>
                <a:ea typeface="Courier New"/>
                <a:cs typeface="Courier New"/>
                <a:sym typeface="Courier New"/>
              </a:rPr>
              <a:t>// TODO 1: Set input delay to 500ms (program will run every 0.5s)</a:t>
            </a:r>
            <a:endParaRPr sz="1150">
              <a:solidFill>
                <a:srgbClr val="4A86E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int counter = 0;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while(1) {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move(5, 5);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printw("Auto-updating counter: %d", counter++);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refresh();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    if(getch() == 'q') break; // Exit on 'q'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}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endwin();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    return 0;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150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5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Initializing the Color System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6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Step 1: Call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start_color()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Step 2: Check Compatibility 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Use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has_colors()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to checks whether the terminal supports color display, it returns TRUE or FALSE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6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Initializing the Color System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67"/>
          <p:cNvSpPr txBox="1"/>
          <p:nvPr>
            <p:ph idx="1" type="body"/>
          </p:nvPr>
        </p:nvSpPr>
        <p:spPr>
          <a:xfrm>
            <a:off x="311700" y="1266325"/>
            <a:ext cx="87132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Initialization </a:t>
            </a: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init_pair()</a:t>
            </a:r>
            <a:endParaRPr b="1"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Syntax: </a:t>
            </a: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init_pair(pair_number, foreground, background)</a:t>
            </a:r>
            <a:endParaRPr sz="1900">
              <a:solidFill>
                <a:srgbClr val="202122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Example: </a:t>
            </a: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init_pair(1, COLOR_WHITE, COLOR_RED)</a:t>
            </a:r>
            <a:b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(White text on Red background)</a:t>
            </a:r>
            <a:b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endParaRPr sz="3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Usage: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After initialization, use </a:t>
            </a:r>
            <a:r>
              <a:rPr lang="zh-TW" sz="19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COLOR_PAIR(n)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to apply it.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Applying Colors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68"/>
          <p:cNvSpPr txBox="1"/>
          <p:nvPr>
            <p:ph idx="1" type="body"/>
          </p:nvPr>
        </p:nvSpPr>
        <p:spPr>
          <a:xfrm>
            <a:off x="311700" y="1266325"/>
            <a:ext cx="87132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Turning attributes ON and OFF:</a:t>
            </a:r>
            <a:b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</a:b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Use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attron()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before printing, and 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attroff()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after printing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7" name="Google Shape;487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375" y="2905850"/>
            <a:ext cx="8349851" cy="97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curses-5.cpp</a:t>
            </a:r>
            <a:endParaRPr/>
          </a:p>
        </p:txBody>
      </p:sp>
      <p:sp>
        <p:nvSpPr>
          <p:cNvPr id="493" name="Google Shape;493;p69"/>
          <p:cNvSpPr txBox="1"/>
          <p:nvPr>
            <p:ph idx="1" type="body"/>
          </p:nvPr>
        </p:nvSpPr>
        <p:spPr>
          <a:xfrm>
            <a:off x="311700" y="1266325"/>
            <a:ext cx="8520600" cy="379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#include &lt;Windows.h&gt;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#include &lt;curses.h&gt;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int main() {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    initscr();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287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solidFill>
                  <a:srgbClr val="3C78D8"/>
                </a:solidFill>
                <a:latin typeface="Courier New"/>
                <a:ea typeface="Courier New"/>
                <a:cs typeface="Courier New"/>
                <a:sym typeface="Courier New"/>
              </a:rPr>
              <a:t>    // TODO 1: Start color mode</a:t>
            </a:r>
            <a:endParaRPr sz="1287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solidFill>
                  <a:srgbClr val="3C78D8"/>
                </a:solidFill>
                <a:latin typeface="Courier New"/>
                <a:ea typeface="Courier New"/>
                <a:cs typeface="Courier New"/>
                <a:sym typeface="Courier New"/>
              </a:rPr>
              <a:t>        </a:t>
            </a:r>
            <a:endParaRPr sz="1287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287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solidFill>
                  <a:srgbClr val="3C78D8"/>
                </a:solidFill>
                <a:latin typeface="Courier New"/>
                <a:ea typeface="Courier New"/>
                <a:cs typeface="Courier New"/>
                <a:sym typeface="Courier New"/>
              </a:rPr>
              <a:t>    // TODO 2: Initialize color pair 1 (Foreground: Red, Background: Black)</a:t>
            </a:r>
            <a:endParaRPr sz="1287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solidFill>
                  <a:srgbClr val="3C78D8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287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solidFill>
                  <a:srgbClr val="3C78D8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287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solidFill>
                  <a:srgbClr val="3C78D8"/>
                </a:solidFill>
                <a:latin typeface="Courier New"/>
                <a:ea typeface="Courier New"/>
                <a:cs typeface="Courier New"/>
                <a:sym typeface="Courier New"/>
              </a:rPr>
              <a:t>    // TODO 3: Print a message using color pair 1</a:t>
            </a:r>
            <a:endParaRPr sz="1287">
              <a:solidFill>
                <a:srgbClr val="3C78D8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solidFill>
                  <a:schemeClr val="accent5"/>
                </a:solidFill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287">
              <a:solidFill>
                <a:schemeClr val="accent5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    refresh();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    getch();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    endwin();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    return 0;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zh-TW" sz="1287"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287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0"/>
          <p:cNvSpPr txBox="1"/>
          <p:nvPr>
            <p:ph type="title"/>
          </p:nvPr>
        </p:nvSpPr>
        <p:spPr>
          <a:xfrm>
            <a:off x="311700" y="814800"/>
            <a:ext cx="8571300" cy="223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500"/>
              <a:t>Linker</a:t>
            </a:r>
            <a:endParaRPr sz="45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What is Linker?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71"/>
          <p:cNvSpPr txBox="1"/>
          <p:nvPr>
            <p:ph idx="1" type="body"/>
          </p:nvPr>
        </p:nvSpPr>
        <p:spPr>
          <a:xfrm>
            <a:off x="311700" y="1266325"/>
            <a:ext cx="56493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Courier New"/>
              <a:buChar char="●"/>
            </a:pP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It takes individual compiled files (.o) and merges them into one final executable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ts val="2400"/>
              <a:buFont typeface="Arial"/>
              <a:buChar char="●"/>
            </a:pP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It maps your function calls (like initscr()) to their actual locations in external libraries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5" name="Google Shape;505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9025" y="1625925"/>
            <a:ext cx="2495275" cy="304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If you know  how to use Templates</a:t>
            </a:r>
            <a:endParaRPr/>
          </a:p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template  &lt;typename T&gt;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T max (const T x[], int len)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T maximum = x[0] 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for (size_t i = 1; i &lt; len; i++)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      if (maximum &lt; x[i])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              maximum = x[i];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           return maximum;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 } </a:t>
            </a:r>
            <a:endParaRPr/>
          </a:p>
        </p:txBody>
      </p:sp>
      <p:sp>
        <p:nvSpPr>
          <p:cNvPr id="101" name="Google Shape;101;p18"/>
          <p:cNvSpPr/>
          <p:nvPr/>
        </p:nvSpPr>
        <p:spPr>
          <a:xfrm>
            <a:off x="2760800" y="1648900"/>
            <a:ext cx="864900" cy="2757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2" name="Google Shape;102;p18"/>
          <p:cNvSpPr txBox="1"/>
          <p:nvPr/>
        </p:nvSpPr>
        <p:spPr>
          <a:xfrm>
            <a:off x="3788500" y="1561200"/>
            <a:ext cx="4311300" cy="6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The type for max isn't defined yet 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6382800" y="4330950"/>
            <a:ext cx="2306100" cy="27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*see a example</a:t>
            </a:r>
            <a:endParaRPr sz="18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Arial"/>
                <a:ea typeface="Arial"/>
                <a:cs typeface="Arial"/>
                <a:sym typeface="Arial"/>
              </a:rPr>
              <a:t>Why do we need a Linker?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72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6957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Modularity: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Allows large programs to be split into small, manageable files.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957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Efficiency: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Only changed files need to be recompiled; the linker then quickly updates the rest.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957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Code Reuse: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You can use powerful libraries (like ncurses) without ever needing to see or rewrite their complex source code.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-36957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02122"/>
              </a:buClr>
              <a:buSzPct val="100000"/>
              <a:buFont typeface="Arial"/>
              <a:buChar char="●"/>
            </a:pPr>
            <a:r>
              <a:rPr b="1"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Relocation:</a:t>
            </a:r>
            <a:r>
              <a:rPr lang="zh-TW" sz="2400">
                <a:solidFill>
                  <a:srgbClr val="2021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It organizes scattered code chunks into a single, cohesive memory layout so the computer can run it.</a:t>
            </a:r>
            <a:endParaRPr sz="2400">
              <a:solidFill>
                <a:srgbClr val="2021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7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References</a:t>
            </a:r>
            <a:endParaRPr/>
          </a:p>
        </p:txBody>
      </p:sp>
      <p:sp>
        <p:nvSpPr>
          <p:cNvPr id="517" name="Google Shape;517;p73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Professor Quincy Wu brief report</a:t>
            </a:r>
            <a:br>
              <a:rPr lang="zh-TW"/>
            </a:br>
            <a:r>
              <a:rPr lang="zh-TW" u="sng">
                <a:solidFill>
                  <a:schemeClr val="hlink"/>
                </a:solidFill>
                <a:hlinkClick r:id="rId3"/>
              </a:rPr>
              <a:t>https://moodle.ncnu.edu.tw/mod/resource/view.php?id=67522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hlinkClick r:id="rId4"/>
              </a:rPr>
              <a:t>https://moodle.ncnu.edu.tw/pluginfile.php/128357/mod_resource/content/1/week04-oop.pdf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u="sng">
                <a:solidFill>
                  <a:schemeClr val="hlink"/>
                </a:solidFill>
                <a:hlinkClick r:id="rId5"/>
              </a:rPr>
              <a:t>https://moodle.ncnu.edu.tw/pluginfile.php/128358/mod_resource/content/1/ncurses.pdf</a:t>
            </a:r>
            <a:endParaRPr/>
          </a:p>
        </p:txBody>
      </p:sp>
      <p:sp>
        <p:nvSpPr>
          <p:cNvPr id="518" name="Google Shape;518;p73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zh-TW"/>
              <a:t>gemini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74"/>
          <p:cNvSpPr txBox="1"/>
          <p:nvPr>
            <p:ph type="title"/>
          </p:nvPr>
        </p:nvSpPr>
        <p:spPr>
          <a:xfrm>
            <a:off x="311700" y="1643225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Q&amp;A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311700" y="151790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V</a:t>
            </a:r>
            <a:r>
              <a:rPr lang="zh-TW"/>
              <a:t>ector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Vector</a:t>
            </a:r>
            <a:endParaRPr/>
          </a:p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Containers are objects that you use to store and organize other objects.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	an </a:t>
            </a:r>
            <a:r>
              <a:rPr lang="zh-TW">
                <a:solidFill>
                  <a:srgbClr val="0000FF"/>
                </a:solidFill>
              </a:rPr>
              <a:t>int</a:t>
            </a:r>
            <a:r>
              <a:rPr lang="zh-TW"/>
              <a:t> vector – an array of integers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a </a:t>
            </a:r>
            <a:r>
              <a:rPr lang="zh-TW">
                <a:solidFill>
                  <a:srgbClr val="0000FF"/>
                </a:solidFill>
              </a:rPr>
              <a:t>string</a:t>
            </a:r>
            <a:r>
              <a:rPr lang="zh-TW"/>
              <a:t> vector – an array of strings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Class template vector </a:t>
            </a:r>
            <a:r>
              <a:rPr lang="zh-TW">
                <a:solidFill>
                  <a:srgbClr val="0000FF"/>
                </a:solidFill>
              </a:rPr>
              <a:t>(vector&lt;T&gt;)</a:t>
            </a:r>
            <a:r>
              <a:rPr lang="zh-TW"/>
              <a:t> :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vector&lt;string&gt; strings; 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vector&lt;double&gt; data;</a:t>
            </a:r>
            <a:endParaRPr/>
          </a:p>
          <a:p>
            <a:pPr indent="45720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vector &lt;int&gt;mydata; </a:t>
            </a:r>
            <a:endParaRPr/>
          </a:p>
        </p:txBody>
      </p:sp>
      <p:sp>
        <p:nvSpPr>
          <p:cNvPr id="115" name="Google Shape;115;p20"/>
          <p:cNvSpPr/>
          <p:nvPr/>
        </p:nvSpPr>
        <p:spPr>
          <a:xfrm>
            <a:off x="479825" y="1887025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6" name="Google Shape;116;p20"/>
          <p:cNvSpPr/>
          <p:nvPr/>
        </p:nvSpPr>
        <p:spPr>
          <a:xfrm>
            <a:off x="479825" y="2396250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7" name="Google Shape;117;p20"/>
          <p:cNvSpPr/>
          <p:nvPr/>
        </p:nvSpPr>
        <p:spPr>
          <a:xfrm>
            <a:off x="479825" y="3316463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8" name="Google Shape;118;p20"/>
          <p:cNvSpPr/>
          <p:nvPr/>
        </p:nvSpPr>
        <p:spPr>
          <a:xfrm>
            <a:off x="479825" y="3733363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" name="Google Shape;119;p20"/>
          <p:cNvSpPr/>
          <p:nvPr/>
        </p:nvSpPr>
        <p:spPr>
          <a:xfrm>
            <a:off x="479825" y="4236675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Vector</a:t>
            </a:r>
            <a:endParaRPr/>
          </a:p>
        </p:txBody>
      </p:sp>
      <p:sp>
        <p:nvSpPr>
          <p:cNvPr id="125" name="Google Shape;125;p2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TW">
                <a:solidFill>
                  <a:srgbClr val="0000FF"/>
                </a:solidFill>
              </a:rPr>
              <a:t>v</a:t>
            </a:r>
            <a:r>
              <a:rPr b="1" lang="zh-TW">
                <a:solidFill>
                  <a:srgbClr val="0000FF"/>
                </a:solidFill>
              </a:rPr>
              <a:t>ector&lt;int&gt;  mydata(100); </a:t>
            </a:r>
            <a:endParaRPr b="1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	Create a vector that contains 100 elements that are all initialized to zero 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zh-TW">
                <a:solidFill>
                  <a:srgbClr val="0000FF"/>
                </a:solidFill>
              </a:rPr>
              <a:t>vector</a:t>
            </a:r>
            <a:r>
              <a:rPr b="1" lang="zh-TW">
                <a:solidFill>
                  <a:srgbClr val="0000FF"/>
                </a:solidFill>
              </a:rPr>
              <a:t>&lt;int&gt; </a:t>
            </a:r>
            <a:r>
              <a:rPr b="1" lang="zh-TW">
                <a:solidFill>
                  <a:srgbClr val="0000FF"/>
                </a:solidFill>
              </a:rPr>
              <a:t> mydata(100, -1); </a:t>
            </a:r>
            <a:endParaRPr b="1">
              <a:solidFill>
                <a:srgbClr val="0000FF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zh-TW"/>
              <a:t>	Create a vector that contains 100 elements that are all initialized to -1.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/>
              <a:t> </a:t>
            </a:r>
            <a:endParaRPr/>
          </a:p>
        </p:txBody>
      </p:sp>
      <p:sp>
        <p:nvSpPr>
          <p:cNvPr id="126" name="Google Shape;126;p21"/>
          <p:cNvSpPr/>
          <p:nvPr/>
        </p:nvSpPr>
        <p:spPr>
          <a:xfrm>
            <a:off x="454750" y="1880500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7" name="Google Shape;127;p21"/>
          <p:cNvSpPr/>
          <p:nvPr/>
        </p:nvSpPr>
        <p:spPr>
          <a:xfrm>
            <a:off x="454750" y="2829925"/>
            <a:ext cx="250800" cy="175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